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8" r:id="rId3"/>
    <p:sldId id="261" r:id="rId4"/>
    <p:sldId id="262" r:id="rId5"/>
    <p:sldId id="259" r:id="rId6"/>
    <p:sldId id="263" r:id="rId7"/>
    <p:sldId id="264" r:id="rId8"/>
    <p:sldId id="272" r:id="rId9"/>
    <p:sldId id="273" r:id="rId10"/>
    <p:sldId id="266" r:id="rId11"/>
    <p:sldId id="270" r:id="rId12"/>
    <p:sldId id="267" r:id="rId13"/>
    <p:sldId id="271" r:id="rId14"/>
    <p:sldId id="274" r:id="rId15"/>
    <p:sldId id="275" r:id="rId16"/>
    <p:sldId id="276" r:id="rId17"/>
    <p:sldId id="277" r:id="rId18"/>
    <p:sldId id="278" r:id="rId19"/>
    <p:sldId id="279" r:id="rId20"/>
    <p:sldId id="280" r:id="rId21"/>
    <p:sldId id="281" r:id="rId22"/>
    <p:sldId id="283" r:id="rId23"/>
    <p:sldId id="282" r:id="rId24"/>
    <p:sldId id="26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zw2E1bEMksOs/GE7ro/2SA0cE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67" autoAdjust="0"/>
    <p:restoredTop sz="94660"/>
  </p:normalViewPr>
  <p:slideViewPr>
    <p:cSldViewPr snapToGrid="0">
      <p:cViewPr varScale="1">
        <p:scale>
          <a:sx n="113" d="100"/>
          <a:sy n="113" d="100"/>
        </p:scale>
        <p:origin x="53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3346364f9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13346364f96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7"/>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3" name="Google Shape;13;p7"/>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4" name="Google Shape;14;p7"/>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
        <p:cNvGrpSpPr/>
        <p:nvPr/>
      </p:nvGrpSpPr>
      <p:grpSpPr>
        <a:xfrm>
          <a:off x="0" y="0"/>
          <a:ext cx="0" cy="0"/>
          <a:chOff x="0" y="0"/>
          <a:chExt cx="0" cy="0"/>
        </a:xfrm>
      </p:grpSpPr>
      <p:sp>
        <p:nvSpPr>
          <p:cNvPr id="23" name="Google Shape;23;p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5" name="Google Shape;25;p9"/>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6" name="Google Shape;26;p9"/>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9"/>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9" name="Google Shape;29;p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0" name="Google Shape;30;p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4" name="Google Shape;34;p1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5" name="Google Shape;35;p1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9" name="Google Shape;39;p11"/>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0" name="Google Shape;40;p1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1" name="Google Shape;41;p1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2" name="Google Shape;42;p1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a:spLocks noGrp="1"/>
          </p:cNvSpPr>
          <p:nvPr>
            <p:ph type="pic" idx="2"/>
          </p:nvPr>
        </p:nvSpPr>
        <p:spPr>
          <a:xfrm>
            <a:off x="1792289" y="459581"/>
            <a:ext cx="5486400" cy="3086100"/>
          </a:xfrm>
          <a:prstGeom prst="rect">
            <a:avLst/>
          </a:prstGeom>
          <a:noFill/>
          <a:ln>
            <a:noFill/>
          </a:ln>
        </p:spPr>
      </p:sp>
      <p:sp>
        <p:nvSpPr>
          <p:cNvPr id="46" name="Google Shape;46;p12"/>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7" name="Google Shape;47;p1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8" name="Google Shape;48;p1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9" name="Google Shape;49;p1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3" name="Google Shape;53;p1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4" name="Google Shape;54;p1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5" name="Google Shape;55;p1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9" name="Google Shape;59;p1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0" name="Google Shape;60;p1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1" name="Google Shape;61;p1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13346364f96_0_69"/>
          <p:cNvSpPr txBox="1"/>
          <p:nvPr/>
        </p:nvSpPr>
        <p:spPr>
          <a:xfrm>
            <a:off x="1393031" y="1369550"/>
            <a:ext cx="7057619"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300"/>
              <a:buFont typeface="Arial"/>
              <a:buNone/>
            </a:pPr>
            <a:r>
              <a:rPr lang="en-IN"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HEART DISEASE PREDICTION</a:t>
            </a:r>
            <a:endParaRPr sz="3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67" name="Google Shape;67;g13346364f96_0_69"/>
          <p:cNvSpPr txBox="1"/>
          <p:nvPr/>
        </p:nvSpPr>
        <p:spPr>
          <a:xfrm>
            <a:off x="791300" y="2820300"/>
            <a:ext cx="2330519" cy="15696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IN" sz="18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SUPERVISOR:</a:t>
            </a:r>
          </a:p>
          <a:p>
            <a:pPr marL="0" marR="0" lvl="0" indent="0" algn="l" rtl="0">
              <a:lnSpc>
                <a:spcPct val="100000"/>
              </a:lnSpc>
              <a:spcBef>
                <a:spcPts val="0"/>
              </a:spcBef>
              <a:spcAft>
                <a:spcPts val="0"/>
              </a:spcAft>
              <a:buClr>
                <a:srgbClr val="000000"/>
              </a:buClr>
              <a:buSzPts val="2700"/>
              <a:buFont typeface="Arial"/>
              <a:buNone/>
            </a:pPr>
            <a:r>
              <a:rPr lang="en-IN" sz="1800" dirty="0" err="1">
                <a:latin typeface="Times New Roman" panose="02020603050405020304" pitchFamily="18" charset="0"/>
                <a:ea typeface="Calibri"/>
                <a:cs typeface="Times New Roman" panose="02020603050405020304" pitchFamily="18" charset="0"/>
                <a:sym typeface="Calibri"/>
              </a:rPr>
              <a:t>Dr.Rakesh</a:t>
            </a:r>
            <a:r>
              <a:rPr lang="en-IN" sz="1800" dirty="0">
                <a:latin typeface="Times New Roman" panose="02020603050405020304" pitchFamily="18" charset="0"/>
                <a:ea typeface="Calibri"/>
                <a:cs typeface="Times New Roman" panose="02020603050405020304" pitchFamily="18" charset="0"/>
                <a:sym typeface="Calibri"/>
              </a:rPr>
              <a:t> Roshan.</a:t>
            </a:r>
          </a:p>
          <a:p>
            <a:pPr marL="0" marR="0" lvl="0" indent="0" algn="l" rtl="0">
              <a:lnSpc>
                <a:spcPct val="100000"/>
              </a:lnSpc>
              <a:spcBef>
                <a:spcPts val="0"/>
              </a:spcBef>
              <a:spcAft>
                <a:spcPts val="0"/>
              </a:spcAft>
              <a:buClr>
                <a:srgbClr val="000000"/>
              </a:buClr>
              <a:buSzPts val="2700"/>
              <a:buFont typeface="Arial"/>
              <a:buNone/>
            </a:pPr>
            <a:r>
              <a:rPr lang="en-IN" sz="1800" dirty="0">
                <a:latin typeface="Times New Roman" panose="02020603050405020304" pitchFamily="18" charset="0"/>
                <a:ea typeface="Calibri"/>
                <a:cs typeface="Times New Roman" panose="02020603050405020304" pitchFamily="18" charset="0"/>
                <a:sym typeface="Calibri"/>
              </a:rPr>
              <a:t>Assistant Professor.</a:t>
            </a:r>
          </a:p>
          <a:p>
            <a:pPr marL="0" marR="0" lvl="0" indent="0" algn="l" rtl="0">
              <a:lnSpc>
                <a:spcPct val="100000"/>
              </a:lnSpc>
              <a:spcBef>
                <a:spcPts val="0"/>
              </a:spcBef>
              <a:spcAft>
                <a:spcPts val="0"/>
              </a:spcAft>
              <a:buClr>
                <a:srgbClr val="000000"/>
              </a:buClr>
              <a:buSzPts val="2700"/>
              <a:buFont typeface="Arial"/>
              <a:buNone/>
            </a:pPr>
            <a:endParaRPr lang="en-IN" sz="1800" dirty="0">
              <a:latin typeface="Times New Roman" panose="02020603050405020304" pitchFamily="18" charset="0"/>
              <a:ea typeface="Calibri"/>
              <a:cs typeface="Times New Roman" panose="02020603050405020304" pitchFamily="18" charset="0"/>
              <a:sym typeface="Calibri"/>
            </a:endParaRPr>
          </a:p>
          <a:p>
            <a:pPr marL="0" marR="0" lvl="0" indent="0" algn="l" rtl="0">
              <a:lnSpc>
                <a:spcPct val="100000"/>
              </a:lnSpc>
              <a:spcBef>
                <a:spcPts val="0"/>
              </a:spcBef>
              <a:spcAft>
                <a:spcPts val="0"/>
              </a:spcAft>
              <a:buClr>
                <a:srgbClr val="000000"/>
              </a:buClr>
              <a:buSzPts val="2700"/>
              <a:buFont typeface="Arial"/>
              <a:buNone/>
            </a:pPr>
            <a:endParaRPr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68" name="Google Shape;68;g13346364f96_0_69"/>
          <p:cNvSpPr txBox="1"/>
          <p:nvPr/>
        </p:nvSpPr>
        <p:spPr>
          <a:xfrm>
            <a:off x="5152571" y="3035318"/>
            <a:ext cx="7500378"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1800" b="1"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TEAM MEMBERS</a:t>
            </a:r>
          </a:p>
          <a:p>
            <a:pPr marL="0" marR="0" lvl="0" indent="0" algn="l" rtl="0">
              <a:lnSpc>
                <a:spcPct val="100000"/>
              </a:lnSpc>
              <a:spcBef>
                <a:spcPts val="0"/>
              </a:spcBef>
              <a:spcAft>
                <a:spcPts val="0"/>
              </a:spcAft>
              <a:buClr>
                <a:srgbClr val="000000"/>
              </a:buClr>
              <a:buSzPts val="2800"/>
              <a:buFont typeface="Arial"/>
              <a:buNone/>
            </a:pPr>
            <a:r>
              <a:rPr lang="en-IN" sz="1800" dirty="0" err="1">
                <a:latin typeface="Times New Roman" panose="02020603050405020304" pitchFamily="18" charset="0"/>
                <a:ea typeface="Calibri"/>
                <a:cs typeface="Times New Roman" panose="02020603050405020304" pitchFamily="18" charset="0"/>
                <a:sym typeface="Calibri"/>
              </a:rPr>
              <a:t>D.Varun</a:t>
            </a:r>
            <a:r>
              <a:rPr lang="en-IN" sz="1800" dirty="0">
                <a:latin typeface="Times New Roman" panose="02020603050405020304" pitchFamily="18" charset="0"/>
                <a:ea typeface="Calibri"/>
                <a:cs typeface="Times New Roman" panose="02020603050405020304" pitchFamily="18" charset="0"/>
                <a:sym typeface="Calibri"/>
              </a:rPr>
              <a:t>(20eg110104)</a:t>
            </a:r>
          </a:p>
          <a:p>
            <a:pPr marL="0" marR="0" lvl="0" indent="0" algn="l" rtl="0">
              <a:lnSpc>
                <a:spcPct val="100000"/>
              </a:lnSpc>
              <a:spcBef>
                <a:spcPts val="0"/>
              </a:spcBef>
              <a:spcAft>
                <a:spcPts val="0"/>
              </a:spcAft>
              <a:buClr>
                <a:srgbClr val="000000"/>
              </a:buClr>
              <a:buSzPts val="2800"/>
              <a:buFont typeface="Arial"/>
              <a:buNone/>
            </a:pPr>
            <a:r>
              <a:rPr lang="en-IN" sz="1800" dirty="0" err="1">
                <a:latin typeface="Times New Roman" panose="02020603050405020304" pitchFamily="18" charset="0"/>
                <a:ea typeface="Calibri"/>
                <a:cs typeface="Times New Roman" panose="02020603050405020304" pitchFamily="18" charset="0"/>
                <a:sym typeface="Calibri"/>
              </a:rPr>
              <a:t>E.Tejaswini</a:t>
            </a:r>
            <a:r>
              <a:rPr lang="en-IN" sz="1800" dirty="0">
                <a:latin typeface="Times New Roman" panose="02020603050405020304" pitchFamily="18" charset="0"/>
                <a:ea typeface="Calibri"/>
                <a:cs typeface="Times New Roman" panose="02020603050405020304" pitchFamily="18" charset="0"/>
                <a:sym typeface="Calibri"/>
              </a:rPr>
              <a:t>(20eg110106)</a:t>
            </a:r>
          </a:p>
          <a:p>
            <a:pPr marL="0" marR="0" lvl="0" indent="0" algn="l" rtl="0">
              <a:lnSpc>
                <a:spcPct val="100000"/>
              </a:lnSpc>
              <a:spcBef>
                <a:spcPts val="0"/>
              </a:spcBef>
              <a:spcAft>
                <a:spcPts val="0"/>
              </a:spcAft>
              <a:buClr>
                <a:srgbClr val="000000"/>
              </a:buClr>
              <a:buSzPts val="2800"/>
              <a:buFont typeface="Arial"/>
              <a:buNone/>
            </a:pPr>
            <a:r>
              <a:rPr lang="en-IN" sz="1800" dirty="0" err="1">
                <a:latin typeface="Times New Roman" panose="02020603050405020304" pitchFamily="18" charset="0"/>
                <a:ea typeface="Calibri"/>
                <a:cs typeface="Times New Roman" panose="02020603050405020304" pitchFamily="18" charset="0"/>
                <a:sym typeface="Calibri"/>
              </a:rPr>
              <a:t>V.Srivatsa</a:t>
            </a:r>
            <a:r>
              <a:rPr lang="en-IN" sz="1800" dirty="0">
                <a:latin typeface="Times New Roman" panose="02020603050405020304" pitchFamily="18" charset="0"/>
                <a:ea typeface="Calibri"/>
                <a:cs typeface="Times New Roman" panose="02020603050405020304" pitchFamily="18" charset="0"/>
                <a:sym typeface="Calibri"/>
              </a:rPr>
              <a:t>(20eg110130)</a:t>
            </a:r>
          </a:p>
          <a:p>
            <a:pPr marL="0" marR="0" lvl="0" indent="0" algn="l" rtl="0">
              <a:lnSpc>
                <a:spcPct val="100000"/>
              </a:lnSpc>
              <a:spcBef>
                <a:spcPts val="0"/>
              </a:spcBef>
              <a:spcAft>
                <a:spcPts val="0"/>
              </a:spcAft>
              <a:buClr>
                <a:srgbClr val="000000"/>
              </a:buClr>
              <a:buSzPts val="2800"/>
              <a:buFont typeface="Arial"/>
              <a:buNone/>
            </a:pPr>
            <a:r>
              <a:rPr lang="en-IN" sz="1800" dirty="0" err="1">
                <a:latin typeface="Times New Roman" panose="02020603050405020304" pitchFamily="18" charset="0"/>
                <a:ea typeface="Calibri"/>
                <a:cs typeface="Times New Roman" panose="02020603050405020304" pitchFamily="18" charset="0"/>
                <a:sym typeface="Calibri"/>
              </a:rPr>
              <a:t>B.Sai</a:t>
            </a:r>
            <a:r>
              <a:rPr lang="en-IN" sz="1800" dirty="0">
                <a:latin typeface="Times New Roman" panose="02020603050405020304" pitchFamily="18" charset="0"/>
                <a:ea typeface="Calibri"/>
                <a:cs typeface="Times New Roman" panose="02020603050405020304" pitchFamily="18" charset="0"/>
                <a:sym typeface="Calibri"/>
              </a:rPr>
              <a:t> </a:t>
            </a:r>
            <a:r>
              <a:rPr lang="en-IN" sz="1800" dirty="0" err="1">
                <a:latin typeface="Times New Roman" panose="02020603050405020304" pitchFamily="18" charset="0"/>
                <a:ea typeface="Calibri"/>
                <a:cs typeface="Times New Roman" panose="02020603050405020304" pitchFamily="18" charset="0"/>
                <a:sym typeface="Calibri"/>
              </a:rPr>
              <a:t>Suhas</a:t>
            </a:r>
            <a:r>
              <a:rPr lang="en-IN" sz="1800" dirty="0">
                <a:latin typeface="Times New Roman" panose="02020603050405020304" pitchFamily="18" charset="0"/>
                <a:ea typeface="Calibri"/>
                <a:cs typeface="Times New Roman" panose="02020603050405020304" pitchFamily="18" charset="0"/>
                <a:sym typeface="Calibri"/>
              </a:rPr>
              <a:t> Reddy(21eg510101)</a:t>
            </a:r>
          </a:p>
          <a:p>
            <a:pPr marL="0" marR="0" lvl="0" indent="0" algn="l" rtl="0">
              <a:lnSpc>
                <a:spcPct val="100000"/>
              </a:lnSpc>
              <a:spcBef>
                <a:spcPts val="0"/>
              </a:spcBef>
              <a:spcAft>
                <a:spcPts val="0"/>
              </a:spcAft>
              <a:buClr>
                <a:srgbClr val="000000"/>
              </a:buClr>
              <a:buSzPts val="2800"/>
              <a:buFont typeface="Arial"/>
              <a:buNone/>
            </a:pPr>
            <a:endParaRPr lang="en-IN" sz="1800" b="1" dirty="0">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696D7-CDCB-FFEA-D8C8-9531F7E28F2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4863872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511396-EAEE-1CA9-ABB2-9F94CFA6AC1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8305961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33F0A0-E839-232E-28E9-83F4625AE59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8630445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CFCE9-FCB0-501A-67F6-4F27769001B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5206848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1319A9-9BA5-E71F-5312-CE9B87A1265B}"/>
              </a:ext>
            </a:extLst>
          </p:cNvPr>
          <p:cNvSpPr txBox="1"/>
          <p:nvPr/>
        </p:nvSpPr>
        <p:spPr>
          <a:xfrm>
            <a:off x="1591735" y="-379307"/>
            <a:ext cx="6631093" cy="938688"/>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endParaRPr lang="en-US" sz="3300" b="0" i="0" u="none" strike="noStrike" cap="none" dirty="0">
              <a:solidFill>
                <a:srgbClr val="000000"/>
              </a:solidFill>
              <a:latin typeface="Calibri"/>
              <a:ea typeface="Calibri"/>
              <a:cs typeface="Calibri"/>
              <a:sym typeface="Calibri"/>
            </a:endParaRPr>
          </a:p>
          <a:p>
            <a:pPr marL="0" marR="0" indent="0" algn="l" rtl="0">
              <a:lnSpc>
                <a:spcPct val="100000"/>
              </a:lnSpc>
              <a:spcBef>
                <a:spcPts val="0"/>
              </a:spcBef>
              <a:spcAft>
                <a:spcPts val="0"/>
              </a:spcAft>
              <a:buClr>
                <a:srgbClr val="000000"/>
              </a:buClr>
              <a:buSzPts val="3300"/>
              <a:buFont typeface="Arial"/>
              <a:buNone/>
            </a:pPr>
            <a:r>
              <a:rPr lang="en-IN" sz="1600" dirty="0">
                <a:latin typeface="Times New Roman" panose="02020603050405020304" pitchFamily="18" charset="0"/>
                <a:ea typeface="Calibri"/>
                <a:cs typeface="Times New Roman" panose="02020603050405020304" pitchFamily="18" charset="0"/>
                <a:sym typeface="Calibri"/>
              </a:rPr>
              <a:t>SAMPLE CODE</a:t>
            </a:r>
            <a:endParaRPr lang="en-IN" sz="1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6" name="Picture 5">
            <a:extLst>
              <a:ext uri="{FF2B5EF4-FFF2-40B4-BE49-F238E27FC236}">
                <a16:creationId xmlns:a16="http://schemas.microsoft.com/office/drawing/2014/main" id="{82B5E260-12F4-8869-6ECC-A8091D6613FC}"/>
              </a:ext>
            </a:extLst>
          </p:cNvPr>
          <p:cNvPicPr>
            <a:picLocks noChangeAspect="1"/>
          </p:cNvPicPr>
          <p:nvPr/>
        </p:nvPicPr>
        <p:blipFill>
          <a:blip r:embed="rId2"/>
          <a:stretch>
            <a:fillRect/>
          </a:stretch>
        </p:blipFill>
        <p:spPr>
          <a:xfrm>
            <a:off x="1281994" y="559382"/>
            <a:ext cx="6182219" cy="4200738"/>
          </a:xfrm>
          <a:prstGeom prst="rect">
            <a:avLst/>
          </a:prstGeom>
        </p:spPr>
      </p:pic>
    </p:spTree>
    <p:extLst>
      <p:ext uri="{BB962C8B-B14F-4D97-AF65-F5344CB8AC3E}">
        <p14:creationId xmlns:p14="http://schemas.microsoft.com/office/powerpoint/2010/main" val="7683714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0E2D5C-47B8-345F-F3C0-8E0A5F20783D}"/>
              </a:ext>
            </a:extLst>
          </p:cNvPr>
          <p:cNvSpPr txBox="1"/>
          <p:nvPr/>
        </p:nvSpPr>
        <p:spPr>
          <a:xfrm>
            <a:off x="1587157" y="-386081"/>
            <a:ext cx="6881706" cy="969466"/>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endParaRPr lang="en-US" sz="3300" b="0" i="0" u="none" strike="noStrike" cap="none" dirty="0">
              <a:solidFill>
                <a:srgbClr val="000000"/>
              </a:solidFill>
              <a:latin typeface="Calibri"/>
              <a:ea typeface="Calibri"/>
              <a:cs typeface="Calibri"/>
              <a:sym typeface="Calibri"/>
            </a:endParaRPr>
          </a:p>
          <a:p>
            <a:pPr marL="0" marR="0" indent="0" algn="l" rtl="0">
              <a:lnSpc>
                <a:spcPct val="100000"/>
              </a:lnSpc>
              <a:spcBef>
                <a:spcPts val="0"/>
              </a:spcBef>
              <a:spcAft>
                <a:spcPts val="0"/>
              </a:spcAft>
              <a:buClr>
                <a:srgbClr val="000000"/>
              </a:buClr>
              <a:buSzPts val="3300"/>
              <a:buFont typeface="Arial"/>
              <a:buNone/>
            </a:pPr>
            <a:r>
              <a:rPr lang="en-IN"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IMPLEMENTATION</a:t>
            </a:r>
          </a:p>
        </p:txBody>
      </p:sp>
      <p:sp>
        <p:nvSpPr>
          <p:cNvPr id="5" name="TextBox 4">
            <a:extLst>
              <a:ext uri="{FF2B5EF4-FFF2-40B4-BE49-F238E27FC236}">
                <a16:creationId xmlns:a16="http://schemas.microsoft.com/office/drawing/2014/main" id="{4DB0BE65-2363-B81C-2AFC-26D1ECB5EA66}"/>
              </a:ext>
            </a:extLst>
          </p:cNvPr>
          <p:cNvSpPr txBox="1"/>
          <p:nvPr/>
        </p:nvSpPr>
        <p:spPr>
          <a:xfrm>
            <a:off x="710010" y="729409"/>
            <a:ext cx="8190150" cy="677078"/>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IN" sz="16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Here we are using logistic regression algorithm to predict whether patients having heart disease and to implement this project we are using Heart.csv dataset from UPI Repository.</a:t>
            </a:r>
          </a:p>
        </p:txBody>
      </p:sp>
      <p:pic>
        <p:nvPicPr>
          <p:cNvPr id="6" name="Picture 5">
            <a:extLst>
              <a:ext uri="{FF2B5EF4-FFF2-40B4-BE49-F238E27FC236}">
                <a16:creationId xmlns:a16="http://schemas.microsoft.com/office/drawing/2014/main" id="{72B24453-AE5C-265A-7C17-667ABF888A62}"/>
              </a:ext>
            </a:extLst>
          </p:cNvPr>
          <p:cNvPicPr>
            <a:picLocks noChangeAspect="1"/>
          </p:cNvPicPr>
          <p:nvPr/>
        </p:nvPicPr>
        <p:blipFill>
          <a:blip r:embed="rId2"/>
          <a:stretch>
            <a:fillRect/>
          </a:stretch>
        </p:blipFill>
        <p:spPr>
          <a:xfrm>
            <a:off x="1176856" y="1406487"/>
            <a:ext cx="6790288" cy="3344811"/>
          </a:xfrm>
          <a:prstGeom prst="rect">
            <a:avLst/>
          </a:prstGeom>
        </p:spPr>
      </p:pic>
    </p:spTree>
    <p:extLst>
      <p:ext uri="{BB962C8B-B14F-4D97-AF65-F5344CB8AC3E}">
        <p14:creationId xmlns:p14="http://schemas.microsoft.com/office/powerpoint/2010/main" val="253943481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49138-BE32-A27B-C513-E65EF793096F}"/>
              </a:ext>
            </a:extLst>
          </p:cNvPr>
          <p:cNvSpPr txBox="1"/>
          <p:nvPr/>
        </p:nvSpPr>
        <p:spPr>
          <a:xfrm>
            <a:off x="1009226" y="806025"/>
            <a:ext cx="5628640" cy="461635"/>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IN" sz="1800" dirty="0">
                <a:latin typeface="Times New Roman" panose="02020603050405020304" pitchFamily="18" charset="0"/>
                <a:ea typeface="Calibri"/>
                <a:cs typeface="Times New Roman" panose="02020603050405020304" pitchFamily="18" charset="0"/>
                <a:sym typeface="Calibri"/>
              </a:rPr>
              <a:t>IMPORTING LIBRARIES</a:t>
            </a:r>
            <a:endParaRPr lang="en-IN"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5" name="Picture 4">
            <a:extLst>
              <a:ext uri="{FF2B5EF4-FFF2-40B4-BE49-F238E27FC236}">
                <a16:creationId xmlns:a16="http://schemas.microsoft.com/office/drawing/2014/main" id="{73FF71DD-4CF5-C36C-8448-7E0A5ACFADD1}"/>
              </a:ext>
            </a:extLst>
          </p:cNvPr>
          <p:cNvPicPr>
            <a:picLocks noChangeAspect="1"/>
          </p:cNvPicPr>
          <p:nvPr/>
        </p:nvPicPr>
        <p:blipFill>
          <a:blip r:embed="rId2"/>
          <a:stretch>
            <a:fillRect/>
          </a:stretch>
        </p:blipFill>
        <p:spPr>
          <a:xfrm>
            <a:off x="792480" y="1493335"/>
            <a:ext cx="7559040" cy="2746058"/>
          </a:xfrm>
          <a:prstGeom prst="rect">
            <a:avLst/>
          </a:prstGeom>
        </p:spPr>
      </p:pic>
    </p:spTree>
    <p:extLst>
      <p:ext uri="{BB962C8B-B14F-4D97-AF65-F5344CB8AC3E}">
        <p14:creationId xmlns:p14="http://schemas.microsoft.com/office/powerpoint/2010/main" val="89713509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433A9-8567-FDAD-E801-6DF8102742ED}"/>
              </a:ext>
            </a:extLst>
          </p:cNvPr>
          <p:cNvPicPr>
            <a:picLocks noChangeAspect="1"/>
          </p:cNvPicPr>
          <p:nvPr/>
        </p:nvPicPr>
        <p:blipFill>
          <a:blip r:embed="rId2"/>
          <a:stretch>
            <a:fillRect/>
          </a:stretch>
        </p:blipFill>
        <p:spPr>
          <a:xfrm>
            <a:off x="267842" y="501226"/>
            <a:ext cx="4105117" cy="4043680"/>
          </a:xfrm>
          <a:prstGeom prst="rect">
            <a:avLst/>
          </a:prstGeom>
        </p:spPr>
      </p:pic>
      <p:pic>
        <p:nvPicPr>
          <p:cNvPr id="6" name="Picture 5">
            <a:extLst>
              <a:ext uri="{FF2B5EF4-FFF2-40B4-BE49-F238E27FC236}">
                <a16:creationId xmlns:a16="http://schemas.microsoft.com/office/drawing/2014/main" id="{52FC059E-5AA6-A5D8-DD91-5EBB0BD02E96}"/>
              </a:ext>
            </a:extLst>
          </p:cNvPr>
          <p:cNvPicPr>
            <a:picLocks noChangeAspect="1"/>
          </p:cNvPicPr>
          <p:nvPr/>
        </p:nvPicPr>
        <p:blipFill>
          <a:blip r:embed="rId3"/>
          <a:stretch>
            <a:fillRect/>
          </a:stretch>
        </p:blipFill>
        <p:spPr>
          <a:xfrm>
            <a:off x="4572000" y="787736"/>
            <a:ext cx="4434645" cy="3568027"/>
          </a:xfrm>
          <a:prstGeom prst="rect">
            <a:avLst/>
          </a:prstGeom>
        </p:spPr>
      </p:pic>
    </p:spTree>
    <p:extLst>
      <p:ext uri="{BB962C8B-B14F-4D97-AF65-F5344CB8AC3E}">
        <p14:creationId xmlns:p14="http://schemas.microsoft.com/office/powerpoint/2010/main" val="171547370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C1ECE-CDB8-56B4-B5C5-C6A6DEAC8576}"/>
              </a:ext>
            </a:extLst>
          </p:cNvPr>
          <p:cNvPicPr>
            <a:picLocks noChangeAspect="1"/>
          </p:cNvPicPr>
          <p:nvPr/>
        </p:nvPicPr>
        <p:blipFill>
          <a:blip r:embed="rId2"/>
          <a:stretch>
            <a:fillRect/>
          </a:stretch>
        </p:blipFill>
        <p:spPr>
          <a:xfrm>
            <a:off x="792479" y="303293"/>
            <a:ext cx="7775787" cy="1136701"/>
          </a:xfrm>
          <a:prstGeom prst="rect">
            <a:avLst/>
          </a:prstGeom>
        </p:spPr>
      </p:pic>
      <p:pic>
        <p:nvPicPr>
          <p:cNvPr id="6" name="Picture 5">
            <a:extLst>
              <a:ext uri="{FF2B5EF4-FFF2-40B4-BE49-F238E27FC236}">
                <a16:creationId xmlns:a16="http://schemas.microsoft.com/office/drawing/2014/main" id="{487E62DC-DA1A-9ACE-8252-64D9280868C3}"/>
              </a:ext>
            </a:extLst>
          </p:cNvPr>
          <p:cNvPicPr>
            <a:picLocks noChangeAspect="1"/>
          </p:cNvPicPr>
          <p:nvPr/>
        </p:nvPicPr>
        <p:blipFill>
          <a:blip r:embed="rId3"/>
          <a:stretch>
            <a:fillRect/>
          </a:stretch>
        </p:blipFill>
        <p:spPr>
          <a:xfrm>
            <a:off x="2159563" y="1643193"/>
            <a:ext cx="4173503" cy="3300159"/>
          </a:xfrm>
          <a:prstGeom prst="rect">
            <a:avLst/>
          </a:prstGeom>
        </p:spPr>
      </p:pic>
    </p:spTree>
    <p:extLst>
      <p:ext uri="{BB962C8B-B14F-4D97-AF65-F5344CB8AC3E}">
        <p14:creationId xmlns:p14="http://schemas.microsoft.com/office/powerpoint/2010/main" val="256522996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61F3C-3FA7-F9F0-170E-798028976743}"/>
              </a:ext>
            </a:extLst>
          </p:cNvPr>
          <p:cNvPicPr>
            <a:picLocks noChangeAspect="1"/>
          </p:cNvPicPr>
          <p:nvPr/>
        </p:nvPicPr>
        <p:blipFill>
          <a:blip r:embed="rId2"/>
          <a:stretch>
            <a:fillRect/>
          </a:stretch>
        </p:blipFill>
        <p:spPr>
          <a:xfrm>
            <a:off x="1227341" y="652565"/>
            <a:ext cx="5960917" cy="3939756"/>
          </a:xfrm>
          <a:prstGeom prst="rect">
            <a:avLst/>
          </a:prstGeom>
        </p:spPr>
      </p:pic>
    </p:spTree>
    <p:extLst>
      <p:ext uri="{BB962C8B-B14F-4D97-AF65-F5344CB8AC3E}">
        <p14:creationId xmlns:p14="http://schemas.microsoft.com/office/powerpoint/2010/main" val="335890939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FB44-85A6-1DC5-5384-C823164A33B9}"/>
              </a:ext>
            </a:extLst>
          </p:cNvPr>
          <p:cNvSpPr>
            <a:spLocks noGrp="1"/>
          </p:cNvSpPr>
          <p:nvPr>
            <p:ph type="title"/>
          </p:nvPr>
        </p:nvSpPr>
        <p:spPr>
          <a:xfrm>
            <a:off x="457202" y="204788"/>
            <a:ext cx="6349998" cy="871800"/>
          </a:xfrm>
        </p:spPr>
        <p:txBody>
          <a:bodyPr/>
          <a:lstStyle/>
          <a:p>
            <a:r>
              <a:rPr lang="en-IN" sz="4000" dirty="0">
                <a:latin typeface="Times New Roman" panose="02020603050405020304" pitchFamily="18" charset="0"/>
                <a:cs typeface="Times New Roman" panose="02020603050405020304" pitchFamily="18" charset="0"/>
              </a:rPr>
              <a:t>       ABSTRACT</a:t>
            </a:r>
          </a:p>
        </p:txBody>
      </p:sp>
      <p:sp>
        <p:nvSpPr>
          <p:cNvPr id="4" name="Text Placeholder 3">
            <a:extLst>
              <a:ext uri="{FF2B5EF4-FFF2-40B4-BE49-F238E27FC236}">
                <a16:creationId xmlns:a16="http://schemas.microsoft.com/office/drawing/2014/main" id="{84567B69-CDED-F997-D139-F0D11821B1EF}"/>
              </a:ext>
            </a:extLst>
          </p:cNvPr>
          <p:cNvSpPr>
            <a:spLocks noGrp="1"/>
          </p:cNvSpPr>
          <p:nvPr>
            <p:ph type="body" idx="2"/>
          </p:nvPr>
        </p:nvSpPr>
        <p:spPr>
          <a:xfrm>
            <a:off x="457201" y="1395306"/>
            <a:ext cx="8409092" cy="3199419"/>
          </a:xfrm>
        </p:spPr>
        <p:txBody>
          <a:bodyPr/>
          <a:lstStyle/>
          <a:p>
            <a:pPr>
              <a:lnSpc>
                <a:spcPct val="106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According to the World Health Organization, 12 million deaths occur yearly due to heart disease. Load of cardiovascular disease is rapidly increasing all over the world in the past few years. Early detection of cardiac diseases can decrease the mortality rate and overall complications. However, it is not possible to monitor patients every day in all cases accurately and consultation with a patient for 24 hours by a doctor is not available since it requires more patience, time and expertise.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Our Heart disease prediction System is intended to assist patients in recognizing their heart state early and receiving treatment at an earlier stage, allowing them to avoid any serious conditions by using Machine Learning Algorithms.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025964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E4E8A-D421-889E-04A6-76D9C0B1FD9A}"/>
              </a:ext>
            </a:extLst>
          </p:cNvPr>
          <p:cNvSpPr txBox="1"/>
          <p:nvPr/>
        </p:nvSpPr>
        <p:spPr>
          <a:xfrm>
            <a:off x="1317413" y="521546"/>
            <a:ext cx="6834293" cy="692467"/>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IN"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PREDICTION USING MACHINE LEARNING MODEL</a:t>
            </a:r>
            <a:r>
              <a:rPr lang="en-IN" sz="33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a:t>
            </a:r>
          </a:p>
        </p:txBody>
      </p:sp>
      <p:pic>
        <p:nvPicPr>
          <p:cNvPr id="6" name="Picture 5">
            <a:extLst>
              <a:ext uri="{FF2B5EF4-FFF2-40B4-BE49-F238E27FC236}">
                <a16:creationId xmlns:a16="http://schemas.microsoft.com/office/drawing/2014/main" id="{0ED0AEA2-A350-BE3A-BE53-4A6E14FB622A}"/>
              </a:ext>
            </a:extLst>
          </p:cNvPr>
          <p:cNvPicPr>
            <a:picLocks noChangeAspect="1"/>
          </p:cNvPicPr>
          <p:nvPr/>
        </p:nvPicPr>
        <p:blipFill>
          <a:blip r:embed="rId2"/>
          <a:stretch>
            <a:fillRect/>
          </a:stretch>
        </p:blipFill>
        <p:spPr>
          <a:xfrm>
            <a:off x="150341" y="1214013"/>
            <a:ext cx="4656884" cy="3518534"/>
          </a:xfrm>
          <a:prstGeom prst="rect">
            <a:avLst/>
          </a:prstGeom>
        </p:spPr>
      </p:pic>
      <p:pic>
        <p:nvPicPr>
          <p:cNvPr id="8" name="Picture 7">
            <a:extLst>
              <a:ext uri="{FF2B5EF4-FFF2-40B4-BE49-F238E27FC236}">
                <a16:creationId xmlns:a16="http://schemas.microsoft.com/office/drawing/2014/main" id="{C16CBFCF-E014-749F-82D0-8B2DDCED40E5}"/>
              </a:ext>
            </a:extLst>
          </p:cNvPr>
          <p:cNvPicPr>
            <a:picLocks noChangeAspect="1"/>
          </p:cNvPicPr>
          <p:nvPr/>
        </p:nvPicPr>
        <p:blipFill>
          <a:blip r:embed="rId3"/>
          <a:stretch>
            <a:fillRect/>
          </a:stretch>
        </p:blipFill>
        <p:spPr>
          <a:xfrm>
            <a:off x="5071688" y="1359016"/>
            <a:ext cx="3808981" cy="3262938"/>
          </a:xfrm>
          <a:prstGeom prst="rect">
            <a:avLst/>
          </a:prstGeom>
        </p:spPr>
      </p:pic>
    </p:spTree>
    <p:extLst>
      <p:ext uri="{BB962C8B-B14F-4D97-AF65-F5344CB8AC3E}">
        <p14:creationId xmlns:p14="http://schemas.microsoft.com/office/powerpoint/2010/main" val="41564087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FF644F-B7CA-C15F-4A69-4AF5153D4036}"/>
              </a:ext>
            </a:extLst>
          </p:cNvPr>
          <p:cNvSpPr txBox="1"/>
          <p:nvPr/>
        </p:nvSpPr>
        <p:spPr>
          <a:xfrm>
            <a:off x="1612053" y="149468"/>
            <a:ext cx="4565227" cy="492412"/>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IN" sz="2000" dirty="0">
                <a:latin typeface="Times New Roman" panose="02020603050405020304" pitchFamily="18" charset="0"/>
                <a:ea typeface="Calibri"/>
                <a:cs typeface="Times New Roman" panose="02020603050405020304" pitchFamily="18" charset="0"/>
                <a:sym typeface="Calibri"/>
              </a:rPr>
              <a:t>OUTPUT</a:t>
            </a:r>
            <a:endParaRPr lang="en-IN" sz="20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8FEB3942-7210-377A-5D7B-7D0A484AABDE}"/>
              </a:ext>
            </a:extLst>
          </p:cNvPr>
          <p:cNvPicPr>
            <a:picLocks noChangeAspect="1"/>
          </p:cNvPicPr>
          <p:nvPr/>
        </p:nvPicPr>
        <p:blipFill>
          <a:blip r:embed="rId2"/>
          <a:stretch>
            <a:fillRect/>
          </a:stretch>
        </p:blipFill>
        <p:spPr>
          <a:xfrm>
            <a:off x="334476" y="889642"/>
            <a:ext cx="5077417" cy="2944065"/>
          </a:xfrm>
          <a:prstGeom prst="rect">
            <a:avLst/>
          </a:prstGeom>
        </p:spPr>
      </p:pic>
      <p:pic>
        <p:nvPicPr>
          <p:cNvPr id="7" name="Picture 6">
            <a:extLst>
              <a:ext uri="{FF2B5EF4-FFF2-40B4-BE49-F238E27FC236}">
                <a16:creationId xmlns:a16="http://schemas.microsoft.com/office/drawing/2014/main" id="{8B3D775F-C228-9D62-A09F-BCEC02A36ECF}"/>
              </a:ext>
            </a:extLst>
          </p:cNvPr>
          <p:cNvPicPr>
            <a:picLocks noChangeAspect="1"/>
          </p:cNvPicPr>
          <p:nvPr/>
        </p:nvPicPr>
        <p:blipFill>
          <a:blip r:embed="rId3"/>
          <a:stretch>
            <a:fillRect/>
          </a:stretch>
        </p:blipFill>
        <p:spPr>
          <a:xfrm>
            <a:off x="5476727" y="889642"/>
            <a:ext cx="3497940" cy="3750091"/>
          </a:xfrm>
          <a:prstGeom prst="rect">
            <a:avLst/>
          </a:prstGeom>
        </p:spPr>
      </p:pic>
    </p:spTree>
    <p:extLst>
      <p:ext uri="{BB962C8B-B14F-4D97-AF65-F5344CB8AC3E}">
        <p14:creationId xmlns:p14="http://schemas.microsoft.com/office/powerpoint/2010/main" val="335288828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613E9-1932-A765-78C2-EF3068B5507E}"/>
              </a:ext>
            </a:extLst>
          </p:cNvPr>
          <p:cNvPicPr>
            <a:picLocks noChangeAspect="1"/>
          </p:cNvPicPr>
          <p:nvPr/>
        </p:nvPicPr>
        <p:blipFill>
          <a:blip r:embed="rId2"/>
          <a:stretch>
            <a:fillRect/>
          </a:stretch>
        </p:blipFill>
        <p:spPr>
          <a:xfrm>
            <a:off x="762123" y="784199"/>
            <a:ext cx="7619754" cy="3575101"/>
          </a:xfrm>
          <a:prstGeom prst="rect">
            <a:avLst/>
          </a:prstGeom>
        </p:spPr>
      </p:pic>
    </p:spTree>
    <p:extLst>
      <p:ext uri="{BB962C8B-B14F-4D97-AF65-F5344CB8AC3E}">
        <p14:creationId xmlns:p14="http://schemas.microsoft.com/office/powerpoint/2010/main" val="223564846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8B8A67-A1FF-6EED-4E19-DF01E5CABCBC}"/>
              </a:ext>
            </a:extLst>
          </p:cNvPr>
          <p:cNvSpPr txBox="1"/>
          <p:nvPr/>
        </p:nvSpPr>
        <p:spPr>
          <a:xfrm>
            <a:off x="765386" y="598593"/>
            <a:ext cx="7613227" cy="4036907"/>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endParaRPr lang="en-IN" sz="3300" b="0" i="0" u="none" strike="noStrike" cap="none" dirty="0">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F4F36F92-2B4E-F46F-6049-389A9808AC0D}"/>
              </a:ext>
            </a:extLst>
          </p:cNvPr>
          <p:cNvSpPr txBox="1"/>
          <p:nvPr/>
        </p:nvSpPr>
        <p:spPr>
          <a:xfrm>
            <a:off x="961813" y="508000"/>
            <a:ext cx="7775786" cy="3277790"/>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endParaRPr lang="en-IN" sz="33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a:p>
            <a:pPr marL="0" marR="0" indent="0" algn="l" rtl="0">
              <a:lnSpc>
                <a:spcPct val="100000"/>
              </a:lnSpc>
              <a:spcBef>
                <a:spcPts val="0"/>
              </a:spcBef>
              <a:spcAft>
                <a:spcPts val="0"/>
              </a:spcAft>
              <a:buClr>
                <a:srgbClr val="000000"/>
              </a:buClr>
              <a:buSzPts val="3300"/>
              <a:buFont typeface="Arial"/>
              <a:buNone/>
            </a:pPr>
            <a:r>
              <a:rPr lang="en-IN" sz="2000" b="1" u="sng" dirty="0">
                <a:latin typeface="Times New Roman" panose="02020603050405020304" pitchFamily="18" charset="0"/>
                <a:ea typeface="Calibri"/>
                <a:cs typeface="Times New Roman" panose="02020603050405020304" pitchFamily="18" charset="0"/>
                <a:sym typeface="Calibri"/>
              </a:rPr>
              <a:t>CONCLUSION</a:t>
            </a:r>
            <a:r>
              <a:rPr lang="en-IN" sz="2000" u="sng" dirty="0">
                <a:latin typeface="Times New Roman" panose="02020603050405020304" pitchFamily="18" charset="0"/>
                <a:ea typeface="Calibri"/>
                <a:cs typeface="Times New Roman" panose="02020603050405020304" pitchFamily="18" charset="0"/>
                <a:sym typeface="Calibri"/>
              </a:rPr>
              <a:t>:</a:t>
            </a:r>
          </a:p>
          <a:p>
            <a:pPr marL="0" marR="0" indent="0" algn="l" rtl="0">
              <a:lnSpc>
                <a:spcPct val="100000"/>
              </a:lnSpc>
              <a:spcBef>
                <a:spcPts val="0"/>
              </a:spcBef>
              <a:spcAft>
                <a:spcPts val="0"/>
              </a:spcAft>
              <a:buClr>
                <a:srgbClr val="000000"/>
              </a:buClr>
              <a:buSzPts val="3300"/>
              <a:buFont typeface="Arial"/>
              <a:buNone/>
            </a:pPr>
            <a:endParaRPr lang="en-IN" sz="2000" dirty="0">
              <a:latin typeface="Times New Roman" panose="02020603050405020304" pitchFamily="18" charset="0"/>
              <a:ea typeface="Calibri"/>
              <a:cs typeface="Times New Roman" panose="02020603050405020304" pitchFamily="18" charset="0"/>
              <a:sym typeface="Calibri"/>
            </a:endParaRPr>
          </a:p>
          <a:p>
            <a:pPr marL="0" marR="0" indent="0" algn="l" rtl="0">
              <a:lnSpc>
                <a:spcPct val="100000"/>
              </a:lnSpc>
              <a:spcBef>
                <a:spcPts val="0"/>
              </a:spcBef>
              <a:spcAft>
                <a:spcPts val="0"/>
              </a:spcAft>
              <a:buClr>
                <a:srgbClr val="000000"/>
              </a:buClr>
              <a:buSzPts val="3300"/>
              <a:buFont typeface="Arial"/>
              <a:buNone/>
            </a:pPr>
            <a:endParaRPr lang="en-IN" sz="2000" dirty="0">
              <a:latin typeface="Times New Roman" panose="02020603050405020304" pitchFamily="18" charset="0"/>
              <a:ea typeface="Calibri"/>
              <a:cs typeface="Times New Roman" panose="02020603050405020304" pitchFamily="18" charset="0"/>
              <a:sym typeface="Calibri"/>
            </a:endParaRPr>
          </a:p>
          <a:p>
            <a:pPr marR="0" algn="l" rtl="0">
              <a:lnSpc>
                <a:spcPct val="100000"/>
              </a:lnSpc>
              <a:spcBef>
                <a:spcPts val="0"/>
              </a:spcBef>
              <a:spcAft>
                <a:spcPts val="0"/>
              </a:spcAft>
              <a:buClr>
                <a:srgbClr val="000000"/>
              </a:buClr>
              <a:buSzPts val="3300"/>
            </a:pPr>
            <a:r>
              <a:rPr lang="en-IN"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Finally comparing the results We get that accuracy of logistic Regression is about 85% .</a:t>
            </a:r>
          </a:p>
          <a:p>
            <a:pPr marL="0" marR="0" indent="0" algn="l" rtl="0">
              <a:lnSpc>
                <a:spcPct val="100000"/>
              </a:lnSpc>
              <a:spcBef>
                <a:spcPts val="0"/>
              </a:spcBef>
              <a:spcAft>
                <a:spcPts val="0"/>
              </a:spcAft>
              <a:buClr>
                <a:srgbClr val="000000"/>
              </a:buClr>
              <a:buSzPts val="3300"/>
              <a:buFont typeface="Arial"/>
              <a:buNone/>
            </a:pPr>
            <a:r>
              <a:rPr lang="en-IN" sz="1800" dirty="0">
                <a:latin typeface="Times New Roman" panose="02020603050405020304" pitchFamily="18" charset="0"/>
                <a:ea typeface="Calibri"/>
                <a:cs typeface="Times New Roman" panose="02020603050405020304" pitchFamily="18" charset="0"/>
                <a:sym typeface="Calibri"/>
              </a:rPr>
              <a:t>Heart diseases are one of the major concerns of society and the number of people affected  by these diseases is increasing day by day and it is important to find a solution so with the help of data analytics and machine learning models ,we can determine these diseases and have a better chance of treating it.</a:t>
            </a:r>
            <a:endParaRPr lang="en-IN"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60800341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8415-91B8-E247-7CF2-74F842D351F3}"/>
              </a:ext>
            </a:extLst>
          </p:cNvPr>
          <p:cNvSpPr>
            <a:spLocks noGrp="1"/>
          </p:cNvSpPr>
          <p:nvPr>
            <p:ph type="title"/>
          </p:nvPr>
        </p:nvSpPr>
        <p:spPr/>
        <p:txBody>
          <a:bodyPr/>
          <a:lstStyle/>
          <a:p>
            <a:endParaRPr lang="en-IN" dirty="0"/>
          </a:p>
        </p:txBody>
      </p:sp>
      <p:sp>
        <p:nvSpPr>
          <p:cNvPr id="4" name="Text Placeholder 3">
            <a:extLst>
              <a:ext uri="{FF2B5EF4-FFF2-40B4-BE49-F238E27FC236}">
                <a16:creationId xmlns:a16="http://schemas.microsoft.com/office/drawing/2014/main" id="{B17BAEC9-D152-E0DE-E0CF-BC333F217FE5}"/>
              </a:ext>
            </a:extLst>
          </p:cNvPr>
          <p:cNvSpPr>
            <a:spLocks noGrp="1"/>
          </p:cNvSpPr>
          <p:nvPr>
            <p:ph type="body" idx="2"/>
          </p:nvPr>
        </p:nvSpPr>
        <p:spPr>
          <a:xfrm>
            <a:off x="457201" y="1076326"/>
            <a:ext cx="7684345" cy="3518400"/>
          </a:xfrm>
        </p:spPr>
        <p:txBody>
          <a:bodyPr/>
          <a:lstStyle/>
          <a:p>
            <a:r>
              <a:rPr lang="en-IN" sz="4800" dirty="0">
                <a:latin typeface="Times New Roman" panose="02020603050405020304" pitchFamily="18" charset="0"/>
                <a:cs typeface="Times New Roman" panose="02020603050405020304" pitchFamily="18" charset="0"/>
              </a:rPr>
              <a:t>            </a:t>
            </a:r>
          </a:p>
          <a:p>
            <a:r>
              <a:rPr lang="en-IN" sz="4800"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240284438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785B-B27F-D167-D2BD-E52E48FA7E2B}"/>
              </a:ext>
            </a:extLst>
          </p:cNvPr>
          <p:cNvSpPr>
            <a:spLocks noGrp="1"/>
          </p:cNvSpPr>
          <p:nvPr>
            <p:ph type="title"/>
          </p:nvPr>
        </p:nvSpPr>
        <p:spPr>
          <a:xfrm>
            <a:off x="457201" y="204788"/>
            <a:ext cx="4995331" cy="871800"/>
          </a:xfrm>
        </p:spPr>
        <p:txBody>
          <a:bodyPr/>
          <a:lstStyle/>
          <a:p>
            <a:r>
              <a:rPr lang="en-IN" sz="2400" dirty="0">
                <a:latin typeface="Times New Roman" panose="02020603050405020304" pitchFamily="18" charset="0"/>
                <a:cs typeface="Times New Roman" panose="02020603050405020304" pitchFamily="18" charset="0"/>
              </a:rPr>
              <a:t>PROBLEM STATEMENT:</a:t>
            </a:r>
          </a:p>
        </p:txBody>
      </p:sp>
      <p:sp>
        <p:nvSpPr>
          <p:cNvPr id="4" name="Text Placeholder 3">
            <a:extLst>
              <a:ext uri="{FF2B5EF4-FFF2-40B4-BE49-F238E27FC236}">
                <a16:creationId xmlns:a16="http://schemas.microsoft.com/office/drawing/2014/main" id="{F239FF2B-E66F-2D24-FE18-BB3679717CB1}"/>
              </a:ext>
            </a:extLst>
          </p:cNvPr>
          <p:cNvSpPr>
            <a:spLocks noGrp="1"/>
          </p:cNvSpPr>
          <p:nvPr>
            <p:ph type="body" idx="2"/>
          </p:nvPr>
        </p:nvSpPr>
        <p:spPr>
          <a:xfrm>
            <a:off x="457201" y="1076326"/>
            <a:ext cx="7399865" cy="3518400"/>
          </a:xfrm>
        </p:spPr>
        <p:txBody>
          <a:bodyPr/>
          <a:lstStyle/>
          <a:p>
            <a:r>
              <a:rPr lang="en-IN" sz="1800" kern="1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    </a:t>
            </a:r>
          </a:p>
          <a:p>
            <a:endParaRPr lang="en-IN" sz="1800" kern="100"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r>
              <a:rPr lang="en-US" sz="1800" b="0" i="0" dirty="0">
                <a:solidFill>
                  <a:srgbClr val="212121"/>
                </a:solidFill>
                <a:effectLst/>
                <a:latin typeface="Times New Roman" panose="02020603050405020304" pitchFamily="18" charset="0"/>
                <a:cs typeface="Times New Roman" panose="02020603050405020304" pitchFamily="18" charset="0"/>
              </a:rPr>
              <a:t> -  Heart disease is difficult to recognize due to a variety of risk factors   such as high blood pressure, cholesterol, and abnormal pulse rate. Because of the disease's complexity, it must be handled with care. Otherwise, the effects of heart or death may occur.</a:t>
            </a:r>
          </a:p>
          <a:p>
            <a:endParaRPr lang="en-US" sz="1800" b="0" i="0" dirty="0">
              <a:solidFill>
                <a:srgbClr val="212121"/>
              </a:solidFill>
              <a:effectLst/>
              <a:latin typeface="Times New Roman" panose="02020603050405020304" pitchFamily="18" charset="0"/>
              <a:cs typeface="Times New Roman" panose="02020603050405020304" pitchFamily="18" charset="0"/>
            </a:endParaRPr>
          </a:p>
          <a:p>
            <a:r>
              <a:rPr lang="en-US" sz="1800" dirty="0">
                <a:solidFill>
                  <a:srgbClr val="212121"/>
                </a:solidFill>
                <a:latin typeface="Times New Roman" panose="02020603050405020304" pitchFamily="18" charset="0"/>
                <a:cs typeface="Times New Roman" panose="02020603050405020304" pitchFamily="18" charset="0"/>
              </a:rPr>
              <a:t>-  </a:t>
            </a:r>
            <a:r>
              <a:rPr lang="en-US" sz="1800" b="0" i="0" dirty="0">
                <a:solidFill>
                  <a:srgbClr val="212121"/>
                </a:solidFill>
                <a:effectLst/>
                <a:latin typeface="Times New Roman" panose="02020603050405020304" pitchFamily="18" charset="0"/>
                <a:cs typeface="Times New Roman" panose="02020603050405020304" pitchFamily="18" charset="0"/>
              </a:rPr>
              <a:t>Accurate decision-making and optimal treatment are required to address cardiac risk</a:t>
            </a:r>
            <a:r>
              <a:rPr lang="en-US" sz="2400" dirty="0">
                <a:solidFill>
                  <a:srgbClr val="212121"/>
                </a:solidFill>
                <a:latin typeface="Cambria" panose="02040503050406030204" pitchFamily="18" charset="0"/>
                <a:cs typeface="Times New Roman" panose="02020603050405020304" pitchFamily="18" charset="0"/>
              </a:rPr>
              <a:t> </a:t>
            </a:r>
            <a:r>
              <a:rPr lang="en-US" sz="1800" dirty="0">
                <a:solidFill>
                  <a:srgbClr val="212121"/>
                </a:solidFill>
                <a:latin typeface="Times New Roman" panose="02020603050405020304" pitchFamily="18" charset="0"/>
                <a:cs typeface="Times New Roman" panose="02020603050405020304" pitchFamily="18" charset="0"/>
              </a:rPr>
              <a:t>in less Time.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59486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C70CF-CFA4-2DF6-2B0B-89A9A30DD9AC}"/>
              </a:ext>
            </a:extLst>
          </p:cNvPr>
          <p:cNvSpPr>
            <a:spLocks noGrp="1"/>
          </p:cNvSpPr>
          <p:nvPr>
            <p:ph type="title"/>
          </p:nvPr>
        </p:nvSpPr>
        <p:spPr>
          <a:xfrm>
            <a:off x="457201" y="204788"/>
            <a:ext cx="6234851" cy="871800"/>
          </a:xfrm>
        </p:spPr>
        <p:txBody>
          <a:bodyPr/>
          <a:lstStyle/>
          <a:p>
            <a:r>
              <a:rPr lang="en-IN" sz="2800" dirty="0">
                <a:latin typeface="Times New Roman" panose="02020603050405020304" pitchFamily="18" charset="0"/>
                <a:cs typeface="Times New Roman" panose="02020603050405020304" pitchFamily="18" charset="0"/>
              </a:rPr>
              <a:t>       MOTIVATION</a:t>
            </a:r>
          </a:p>
        </p:txBody>
      </p:sp>
      <p:sp>
        <p:nvSpPr>
          <p:cNvPr id="4" name="Text Placeholder 3">
            <a:extLst>
              <a:ext uri="{FF2B5EF4-FFF2-40B4-BE49-F238E27FC236}">
                <a16:creationId xmlns:a16="http://schemas.microsoft.com/office/drawing/2014/main" id="{B3414D9A-9B7B-EF20-6B73-A24379F18457}"/>
              </a:ext>
            </a:extLst>
          </p:cNvPr>
          <p:cNvSpPr>
            <a:spLocks noGrp="1"/>
          </p:cNvSpPr>
          <p:nvPr>
            <p:ph type="body" idx="2"/>
          </p:nvPr>
        </p:nvSpPr>
        <p:spPr>
          <a:xfrm>
            <a:off x="457201" y="1076326"/>
            <a:ext cx="7338905" cy="3518400"/>
          </a:xfrm>
        </p:spPr>
        <p:txBody>
          <a:bodyPr/>
          <a:lstStyle/>
          <a:p>
            <a:endParaRPr lang="en-US" sz="2000" b="0" i="0" dirty="0">
              <a:solidFill>
                <a:srgbClr val="374151"/>
              </a:solidFill>
              <a:effectLst/>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US" sz="2000" dirty="0">
                <a:solidFill>
                  <a:srgbClr val="374151"/>
                </a:solidFill>
                <a:latin typeface="Times New Roman" panose="02020603050405020304" pitchFamily="18" charset="0"/>
                <a:cs typeface="Times New Roman" panose="02020603050405020304" pitchFamily="18" charset="0"/>
              </a:rPr>
              <a:t>T</a:t>
            </a:r>
            <a:r>
              <a:rPr lang="en-US" sz="2000" b="0" i="0" dirty="0">
                <a:solidFill>
                  <a:srgbClr val="374151"/>
                </a:solidFill>
                <a:effectLst/>
                <a:latin typeface="Times New Roman" panose="02020603050405020304" pitchFamily="18" charset="0"/>
                <a:cs typeface="Times New Roman" panose="02020603050405020304" pitchFamily="18" charset="0"/>
              </a:rPr>
              <a:t>he motivation for this heart disease prediction project lies in utilizing predictive analytics to identify individuals at high risk, empower them with personalized interventions, and make a substantial positive impact on public health by reducing the burden of heart disease.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6722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429C-3897-7BA2-4A51-C31F09ECF1F4}"/>
              </a:ext>
            </a:extLst>
          </p:cNvPr>
          <p:cNvSpPr>
            <a:spLocks noGrp="1"/>
          </p:cNvSpPr>
          <p:nvPr>
            <p:ph type="title"/>
          </p:nvPr>
        </p:nvSpPr>
        <p:spPr>
          <a:xfrm>
            <a:off x="457201" y="204788"/>
            <a:ext cx="6255171" cy="871800"/>
          </a:xfrm>
        </p:spPr>
        <p:txBody>
          <a:bodyPr/>
          <a:lstStyle/>
          <a:p>
            <a:r>
              <a:rPr lang="en-IN" sz="3200" dirty="0">
                <a:latin typeface="Times New Roman" panose="02020603050405020304" pitchFamily="18" charset="0"/>
                <a:cs typeface="Times New Roman" panose="02020603050405020304" pitchFamily="18" charset="0"/>
              </a:rPr>
              <a:t>       OBJECTIVE</a:t>
            </a:r>
          </a:p>
        </p:txBody>
      </p:sp>
      <p:sp>
        <p:nvSpPr>
          <p:cNvPr id="4" name="Text Placeholder 3">
            <a:extLst>
              <a:ext uri="{FF2B5EF4-FFF2-40B4-BE49-F238E27FC236}">
                <a16:creationId xmlns:a16="http://schemas.microsoft.com/office/drawing/2014/main" id="{8A131FBB-C461-19D2-7619-020B2C9B63B2}"/>
              </a:ext>
            </a:extLst>
          </p:cNvPr>
          <p:cNvSpPr>
            <a:spLocks noGrp="1"/>
          </p:cNvSpPr>
          <p:nvPr>
            <p:ph type="body" idx="2"/>
          </p:nvPr>
        </p:nvSpPr>
        <p:spPr>
          <a:xfrm>
            <a:off x="457201" y="1076326"/>
            <a:ext cx="7867225" cy="3518400"/>
          </a:xfrm>
        </p:spPr>
        <p:txBody>
          <a:bodyPr/>
          <a:lstStyle/>
          <a:p>
            <a:endParaRPr lang="en-IN" dirty="0"/>
          </a:p>
          <a:p>
            <a:endParaRPr lang="en-IN" dirty="0"/>
          </a:p>
          <a:p>
            <a:r>
              <a:rPr lang="en-IN" sz="1800" kern="1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Prediction of this heart disease is regarded as one of the most important subject.</a:t>
            </a:r>
          </a:p>
          <a:p>
            <a:r>
              <a:rPr lang="en-IN" sz="1800" kern="100"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 -  So our main  objective is to </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explore the heart disease datasets using      exploratory data analysis (EDA) and to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design the system using the Machine Learning model.</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 predict the future possibility of heart disease by implementing the Logistic Regression algorithm(</a:t>
            </a:r>
            <a:r>
              <a:rPr lang="en-US" sz="1800" dirty="0">
                <a:solidFill>
                  <a:srgbClr val="212121"/>
                </a:solidFill>
                <a:latin typeface="Cambria" panose="02040503050406030204" pitchFamily="18" charset="0"/>
                <a:ea typeface="Calibri" panose="020F0502020204030204" pitchFamily="34" charset="0"/>
                <a:cs typeface="Times New Roman" panose="02020603050405020304" pitchFamily="18" charset="0"/>
              </a:rPr>
              <a:t>Which </a:t>
            </a:r>
            <a:r>
              <a:rPr lang="en-US" sz="1800" b="0" i="0" dirty="0">
                <a:solidFill>
                  <a:srgbClr val="212121"/>
                </a:solidFill>
                <a:effectLst/>
                <a:latin typeface="Cambria" panose="02040503050406030204" pitchFamily="18" charset="0"/>
              </a:rPr>
              <a:t>is highly accurate).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195534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F56A-E052-34CF-0123-E8FBC31F88CE}"/>
              </a:ext>
            </a:extLst>
          </p:cNvPr>
          <p:cNvSpPr>
            <a:spLocks noGrp="1"/>
          </p:cNvSpPr>
          <p:nvPr>
            <p:ph type="title"/>
          </p:nvPr>
        </p:nvSpPr>
        <p:spPr>
          <a:xfrm>
            <a:off x="457201" y="204788"/>
            <a:ext cx="6140025" cy="871800"/>
          </a:xfrm>
        </p:spPr>
        <p:txBody>
          <a:bodyPr/>
          <a:lstStyle/>
          <a:p>
            <a:r>
              <a:rPr lang="en-IN" sz="2400" dirty="0">
                <a:latin typeface="Times New Roman" panose="02020603050405020304" pitchFamily="18" charset="0"/>
                <a:cs typeface="Times New Roman" panose="02020603050405020304" pitchFamily="18" charset="0"/>
              </a:rPr>
              <a:t>         EXISTING SYSTEM</a:t>
            </a:r>
          </a:p>
        </p:txBody>
      </p:sp>
      <p:sp>
        <p:nvSpPr>
          <p:cNvPr id="4" name="Text Placeholder 3">
            <a:extLst>
              <a:ext uri="{FF2B5EF4-FFF2-40B4-BE49-F238E27FC236}">
                <a16:creationId xmlns:a16="http://schemas.microsoft.com/office/drawing/2014/main" id="{351A23FD-AF07-5060-372F-3EED3E9BBCA2}"/>
              </a:ext>
            </a:extLst>
          </p:cNvPr>
          <p:cNvSpPr>
            <a:spLocks noGrp="1"/>
          </p:cNvSpPr>
          <p:nvPr>
            <p:ph type="body" idx="2"/>
          </p:nvPr>
        </p:nvSpPr>
        <p:spPr>
          <a:xfrm>
            <a:off x="457201" y="1076326"/>
            <a:ext cx="7318585" cy="3518400"/>
          </a:xfrm>
        </p:spPr>
        <p:txBody>
          <a:bodyPr/>
          <a:lstStyle/>
          <a:p>
            <a:endParaRPr lang="en-US" b="0" i="0" dirty="0">
              <a:solidFill>
                <a:srgbClr val="374151"/>
              </a:solidFill>
              <a:effectLst/>
              <a:latin typeface="Times New Roman" panose="02020603050405020304" pitchFamily="18" charset="0"/>
              <a:cs typeface="Times New Roman" panose="02020603050405020304" pitchFamily="18" charset="0"/>
            </a:endParaRPr>
          </a:p>
          <a:p>
            <a:r>
              <a:rPr lang="en-US" dirty="0">
                <a:solidFill>
                  <a:srgbClr val="374151"/>
                </a:solidFill>
                <a:latin typeface="Times New Roman" panose="02020603050405020304" pitchFamily="18" charset="0"/>
                <a:cs typeface="Times New Roman" panose="02020603050405020304" pitchFamily="18" charset="0"/>
              </a:rPr>
              <a:t>  -  </a:t>
            </a:r>
            <a:r>
              <a:rPr lang="en-US" sz="1800" b="0" i="0" dirty="0">
                <a:solidFill>
                  <a:srgbClr val="374151"/>
                </a:solidFill>
                <a:effectLst/>
                <a:latin typeface="Times New Roman" panose="02020603050405020304" pitchFamily="18" charset="0"/>
                <a:cs typeface="Times New Roman" panose="02020603050405020304" pitchFamily="18" charset="0"/>
              </a:rPr>
              <a:t>The existing system for heart disease prediction typically relies on traditional risk assessment models that are based on factors such as age, gender, family history, blood pressure, cholesterol levels, and smoking habits. </a:t>
            </a:r>
          </a:p>
          <a:p>
            <a:r>
              <a:rPr lang="en-US" sz="1800" dirty="0">
                <a:solidFill>
                  <a:srgbClr val="374151"/>
                </a:solidFill>
                <a:latin typeface="Times New Roman" panose="02020603050405020304" pitchFamily="18" charset="0"/>
                <a:cs typeface="Times New Roman" panose="02020603050405020304" pitchFamily="18" charset="0"/>
              </a:rPr>
              <a:t>-   </a:t>
            </a:r>
            <a:r>
              <a:rPr lang="en-US" sz="1800" b="0" i="0" dirty="0">
                <a:solidFill>
                  <a:srgbClr val="374151"/>
                </a:solidFill>
                <a:effectLst/>
                <a:latin typeface="Times New Roman" panose="02020603050405020304" pitchFamily="18" charset="0"/>
                <a:cs typeface="Times New Roman" panose="02020603050405020304" pitchFamily="18" charset="0"/>
              </a:rPr>
              <a:t>These models, while informative, may have limitations in accurately  predicting heart disease outcomes.</a:t>
            </a:r>
          </a:p>
          <a:p>
            <a:endParaRPr lang="en-US" sz="1800" b="0" i="0" dirty="0">
              <a:solidFill>
                <a:srgbClr val="374151"/>
              </a:solidFill>
              <a:effectLst/>
              <a:latin typeface="Times New Roman" panose="02020603050405020304" pitchFamily="18" charset="0"/>
              <a:cs typeface="Times New Roman" panose="02020603050405020304" pitchFamily="18" charset="0"/>
            </a:endParaRPr>
          </a:p>
          <a:p>
            <a:r>
              <a:rPr lang="en-US" sz="1800" dirty="0">
                <a:solidFill>
                  <a:srgbClr val="374151"/>
                </a:solidFill>
                <a:latin typeface="Times New Roman" panose="02020603050405020304" pitchFamily="18" charset="0"/>
                <a:cs typeface="Times New Roman" panose="02020603050405020304" pitchFamily="18" charset="0"/>
              </a:rPr>
              <a:t>-  </a:t>
            </a:r>
            <a:r>
              <a:rPr lang="en-US" sz="1800" b="1" dirty="0">
                <a:solidFill>
                  <a:srgbClr val="374151"/>
                </a:solidFill>
                <a:latin typeface="Times New Roman" panose="02020603050405020304" pitchFamily="18" charset="0"/>
                <a:cs typeface="Times New Roman" panose="02020603050405020304" pitchFamily="18" charset="0"/>
              </a:rPr>
              <a:t>Random Forest : Accuracy – 78.78% .</a:t>
            </a:r>
          </a:p>
          <a:p>
            <a:r>
              <a:rPr lang="en-US" sz="1800" b="1" dirty="0">
                <a:solidFill>
                  <a:srgbClr val="374151"/>
                </a:solidFill>
                <a:latin typeface="Times New Roman" panose="02020603050405020304" pitchFamily="18" charset="0"/>
                <a:cs typeface="Times New Roman" panose="02020603050405020304" pitchFamily="18" charset="0"/>
              </a:rPr>
              <a:t>-   Naive Bias : Accuracy – 65.4%.</a:t>
            </a:r>
          </a:p>
          <a:p>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58255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F29A-CC1E-1A0C-54D9-71EDD671A843}"/>
              </a:ext>
            </a:extLst>
          </p:cNvPr>
          <p:cNvSpPr>
            <a:spLocks noGrp="1"/>
          </p:cNvSpPr>
          <p:nvPr>
            <p:ph type="title"/>
          </p:nvPr>
        </p:nvSpPr>
        <p:spPr>
          <a:xfrm>
            <a:off x="457201" y="204788"/>
            <a:ext cx="6173891" cy="871800"/>
          </a:xfrm>
        </p:spPr>
        <p:txBody>
          <a:bodyPr/>
          <a:lstStyle/>
          <a:p>
            <a:r>
              <a:rPr lang="en-IN" sz="2800" dirty="0">
                <a:latin typeface="Times New Roman" panose="02020603050405020304" pitchFamily="18" charset="0"/>
                <a:cs typeface="Times New Roman" panose="02020603050405020304" pitchFamily="18" charset="0"/>
              </a:rPr>
              <a:t>        PROPOSED SYSTEM</a:t>
            </a:r>
          </a:p>
        </p:txBody>
      </p:sp>
      <p:sp>
        <p:nvSpPr>
          <p:cNvPr id="4" name="Text Placeholder 3">
            <a:extLst>
              <a:ext uri="{FF2B5EF4-FFF2-40B4-BE49-F238E27FC236}">
                <a16:creationId xmlns:a16="http://schemas.microsoft.com/office/drawing/2014/main" id="{408C57DF-1497-AF50-3AAB-5B06C520F53B}"/>
              </a:ext>
            </a:extLst>
          </p:cNvPr>
          <p:cNvSpPr>
            <a:spLocks noGrp="1"/>
          </p:cNvSpPr>
          <p:nvPr>
            <p:ph type="body" idx="2"/>
          </p:nvPr>
        </p:nvSpPr>
        <p:spPr>
          <a:xfrm>
            <a:off x="457201" y="1076326"/>
            <a:ext cx="7176345" cy="3518400"/>
          </a:xfrm>
        </p:spPr>
        <p:txBody>
          <a:bodyPr/>
          <a:lstStyle/>
          <a:p>
            <a:r>
              <a:rPr lang="en-US" b="0" i="0" dirty="0">
                <a:solidFill>
                  <a:srgbClr val="374151"/>
                </a:solidFill>
                <a:effectLst/>
                <a:latin typeface="Söhne"/>
              </a:rPr>
              <a:t>  </a:t>
            </a:r>
          </a:p>
          <a:p>
            <a:r>
              <a:rPr lang="en-US" b="0" i="0" dirty="0">
                <a:solidFill>
                  <a:srgbClr val="374151"/>
                </a:solidFill>
                <a:effectLst/>
                <a:latin typeface="Söhne"/>
              </a:rPr>
              <a:t> </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dirty="0">
                <a:solidFill>
                  <a:srgbClr val="374151"/>
                </a:solidFill>
                <a:latin typeface="Times New Roman" panose="02020603050405020304" pitchFamily="18" charset="0"/>
                <a:cs typeface="Times New Roman" panose="02020603050405020304" pitchFamily="18" charset="0"/>
              </a:rPr>
              <a:t>Here,</a:t>
            </a:r>
            <a:r>
              <a:rPr lang="en-US" sz="1600" b="0" i="0" dirty="0">
                <a:solidFill>
                  <a:srgbClr val="374151"/>
                </a:solidFill>
                <a:effectLst/>
                <a:latin typeface="Times New Roman" panose="02020603050405020304" pitchFamily="18" charset="0"/>
                <a:cs typeface="Times New Roman" panose="02020603050405020304" pitchFamily="18" charset="0"/>
              </a:rPr>
              <a:t> heart disease prediction aims to enhance accuracy, personalization, and efficiency by incorporating advanced technologies and comprehensive data analysis.</a:t>
            </a:r>
          </a:p>
          <a:p>
            <a:endParaRPr lang="en-US" sz="1600" b="0" i="0" dirty="0">
              <a:solidFill>
                <a:srgbClr val="374151"/>
              </a:solidFill>
              <a:effectLst/>
              <a:latin typeface="Times New Roman" panose="02020603050405020304" pitchFamily="18" charset="0"/>
              <a:cs typeface="Times New Roman" panose="02020603050405020304" pitchFamily="18" charset="0"/>
            </a:endParaRPr>
          </a:p>
          <a:p>
            <a:r>
              <a:rPr lang="en-US" sz="1600" dirty="0">
                <a:solidFill>
                  <a:srgbClr val="374151"/>
                </a:solidFill>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C892E05-F981-30A0-2DCD-4B1900C9D863}"/>
              </a:ext>
            </a:extLst>
          </p:cNvPr>
          <p:cNvSpPr txBox="1"/>
          <p:nvPr/>
        </p:nvSpPr>
        <p:spPr>
          <a:xfrm>
            <a:off x="863602" y="2436554"/>
            <a:ext cx="7176345" cy="2862322"/>
          </a:xfrm>
          <a:prstGeom prst="rect">
            <a:avLst/>
          </a:prstGeom>
          <a:noFill/>
          <a:ln>
            <a:noFill/>
          </a:ln>
        </p:spPr>
        <p:txBody>
          <a:bodyPr wrap="square">
            <a:spAutoFit/>
          </a:bodyPr>
          <a:lstStyle/>
          <a:p>
            <a:r>
              <a:rPr lang="en-US" sz="1600" b="0" i="0" dirty="0">
                <a:solidFill>
                  <a:srgbClr val="374151"/>
                </a:solidFill>
                <a:effectLst/>
                <a:latin typeface="Times New Roman" panose="02020603050405020304" pitchFamily="18" charset="0"/>
                <a:cs typeface="Times New Roman" panose="02020603050405020304" pitchFamily="18" charset="0"/>
              </a:rPr>
              <a:t>This system will employ Logistic </a:t>
            </a:r>
            <a:r>
              <a:rPr lang="en-US" sz="1600" dirty="0">
                <a:solidFill>
                  <a:srgbClr val="374151"/>
                </a:solidFill>
                <a:latin typeface="Times New Roman" panose="02020603050405020304" pitchFamily="18" charset="0"/>
                <a:cs typeface="Times New Roman" panose="02020603050405020304" pitchFamily="18" charset="0"/>
              </a:rPr>
              <a:t>Regression Algorithm </a:t>
            </a:r>
            <a:r>
              <a:rPr lang="en-US" sz="1600" b="0" i="0" dirty="0">
                <a:solidFill>
                  <a:srgbClr val="374151"/>
                </a:solidFill>
                <a:effectLst/>
                <a:latin typeface="Times New Roman" panose="02020603050405020304" pitchFamily="18" charset="0"/>
                <a:cs typeface="Times New Roman" panose="02020603050405020304" pitchFamily="18" charset="0"/>
              </a:rPr>
              <a:t> to analyze a wide range of patient data including Features such as Age, sex, chest pain, Fasting blood </a:t>
            </a:r>
            <a:r>
              <a:rPr lang="en-US" sz="1600" b="0" i="0" dirty="0" err="1">
                <a:solidFill>
                  <a:srgbClr val="374151"/>
                </a:solidFill>
                <a:effectLst/>
                <a:latin typeface="Times New Roman" panose="02020603050405020304" pitchFamily="18" charset="0"/>
                <a:cs typeface="Times New Roman" panose="02020603050405020304" pitchFamily="18" charset="0"/>
              </a:rPr>
              <a:t>pressure,ECG,Max_heart</a:t>
            </a:r>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b="0" i="0" dirty="0" err="1">
                <a:solidFill>
                  <a:srgbClr val="374151"/>
                </a:solidFill>
                <a:effectLst/>
                <a:latin typeface="Times New Roman" panose="02020603050405020304" pitchFamily="18" charset="0"/>
                <a:cs typeface="Times New Roman" panose="02020603050405020304" pitchFamily="18" charset="0"/>
              </a:rPr>
              <a:t>rate,oldpeak,slope</a:t>
            </a:r>
            <a:r>
              <a:rPr lang="en-US" sz="1600" dirty="0">
                <a:solidFill>
                  <a:srgbClr val="374151"/>
                </a:solidFill>
                <a:latin typeface="Times New Roman" panose="02020603050405020304" pitchFamily="18" charset="0"/>
                <a:cs typeface="Times New Roman" panose="02020603050405020304" pitchFamily="18" charset="0"/>
              </a:rPr>
              <a:t> etc.</a:t>
            </a:r>
          </a:p>
          <a:p>
            <a:endParaRPr lang="en-US" sz="1600" dirty="0">
              <a:solidFill>
                <a:srgbClr val="374151"/>
              </a:solidFill>
              <a:latin typeface="Times New Roman" panose="02020603050405020304" pitchFamily="18" charset="0"/>
              <a:cs typeface="Times New Roman" panose="02020603050405020304" pitchFamily="18" charset="0"/>
            </a:endParaRPr>
          </a:p>
          <a:p>
            <a:r>
              <a:rPr lang="en-US" sz="1600" b="1" dirty="0">
                <a:solidFill>
                  <a:srgbClr val="374151"/>
                </a:solidFill>
                <a:latin typeface="Times New Roman" panose="02020603050405020304" pitchFamily="18" charset="0"/>
                <a:cs typeface="Times New Roman" panose="02020603050405020304" pitchFamily="18" charset="0"/>
              </a:rPr>
              <a:t>Logistic Regression </a:t>
            </a:r>
            <a:r>
              <a:rPr lang="en-US" sz="1600" dirty="0">
                <a:solidFill>
                  <a:srgbClr val="374151"/>
                </a:solidFill>
                <a:latin typeface="Times New Roman" panose="02020603050405020304" pitchFamily="18" charset="0"/>
                <a:cs typeface="Times New Roman" panose="02020603050405020304" pitchFamily="18" charset="0"/>
              </a:rPr>
              <a:t>Algorithm provides highly accurate prediction system with </a:t>
            </a:r>
            <a:r>
              <a:rPr lang="en-US" sz="1600" b="1" dirty="0">
                <a:solidFill>
                  <a:srgbClr val="374151"/>
                </a:solidFill>
                <a:latin typeface="Times New Roman" panose="02020603050405020304" pitchFamily="18" charset="0"/>
                <a:cs typeface="Times New Roman" panose="02020603050405020304" pitchFamily="18" charset="0"/>
              </a:rPr>
              <a:t>85% </a:t>
            </a:r>
            <a:r>
              <a:rPr lang="en-US" sz="1600" dirty="0">
                <a:solidFill>
                  <a:srgbClr val="374151"/>
                </a:solidFill>
                <a:latin typeface="Times New Roman" panose="02020603050405020304" pitchFamily="18" charset="0"/>
                <a:cs typeface="Times New Roman" panose="02020603050405020304" pitchFamily="18" charset="0"/>
              </a:rPr>
              <a:t>More Accuracy in Less Time.</a:t>
            </a:r>
          </a:p>
          <a:p>
            <a:endParaRPr lang="en-US" sz="1600" dirty="0">
              <a:solidFill>
                <a:srgbClr val="374151"/>
              </a:solidFill>
              <a:latin typeface="Times New Roman" panose="02020603050405020304" pitchFamily="18" charset="0"/>
              <a:cs typeface="Times New Roman" panose="02020603050405020304" pitchFamily="18" charset="0"/>
            </a:endParaRPr>
          </a:p>
          <a:p>
            <a:endParaRPr lang="en-US" sz="1600" dirty="0">
              <a:solidFill>
                <a:srgbClr val="374151"/>
              </a:solidFill>
              <a:latin typeface="Times New Roman" panose="02020603050405020304" pitchFamily="18" charset="0"/>
              <a:cs typeface="Times New Roman" panose="02020603050405020304" pitchFamily="18" charset="0"/>
            </a:endParaRPr>
          </a:p>
          <a:p>
            <a:endParaRPr lang="en-US" sz="1600" dirty="0">
              <a:solidFill>
                <a:srgbClr val="374151"/>
              </a:solidFill>
              <a:latin typeface="Times New Roman" panose="02020603050405020304" pitchFamily="18" charset="0"/>
              <a:cs typeface="Times New Roman" panose="02020603050405020304" pitchFamily="18" charset="0"/>
            </a:endParaRPr>
          </a:p>
          <a:p>
            <a:r>
              <a:rPr lang="en-US" sz="1600" dirty="0">
                <a:solidFill>
                  <a:srgbClr val="374151"/>
                </a:solidFill>
                <a:latin typeface="Times New Roman" panose="02020603050405020304" pitchFamily="18" charset="0"/>
                <a:cs typeface="Times New Roman" panose="02020603050405020304" pitchFamily="18" charset="0"/>
              </a:rPr>
              <a:t>           </a:t>
            </a:r>
          </a:p>
          <a:p>
            <a:endParaRPr lang="en-IN" sz="1600" dirty="0"/>
          </a:p>
        </p:txBody>
      </p:sp>
    </p:spTree>
    <p:extLst>
      <p:ext uri="{BB962C8B-B14F-4D97-AF65-F5344CB8AC3E}">
        <p14:creationId xmlns:p14="http://schemas.microsoft.com/office/powerpoint/2010/main" val="218933002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2A1A70-4BE1-3F8B-FC90-AC7E57DACBBA}"/>
              </a:ext>
            </a:extLst>
          </p:cNvPr>
          <p:cNvSpPr txBox="1"/>
          <p:nvPr/>
        </p:nvSpPr>
        <p:spPr>
          <a:xfrm>
            <a:off x="1442720" y="237067"/>
            <a:ext cx="5560907" cy="553968"/>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US" sz="2400" dirty="0">
                <a:latin typeface="Times New Roman" panose="02020603050405020304" pitchFamily="18" charset="0"/>
                <a:ea typeface="Calibri"/>
                <a:cs typeface="Times New Roman" panose="02020603050405020304" pitchFamily="18" charset="0"/>
                <a:sym typeface="Calibri"/>
              </a:rPr>
              <a:t>SYSTEM ARCHITECHURE</a:t>
            </a:r>
            <a:endParaRPr lang="en-IN" sz="24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D01C28CB-D9DC-1BD7-69BB-A44B49592EB6}"/>
              </a:ext>
            </a:extLst>
          </p:cNvPr>
          <p:cNvPicPr>
            <a:picLocks noChangeAspect="1"/>
          </p:cNvPicPr>
          <p:nvPr/>
        </p:nvPicPr>
        <p:blipFill rotWithShape="1">
          <a:blip r:embed="rId2"/>
          <a:srcRect l="5491" t="10930" r="8670" b="2155"/>
          <a:stretch/>
        </p:blipFill>
        <p:spPr>
          <a:xfrm>
            <a:off x="1719749" y="1138169"/>
            <a:ext cx="5704502" cy="3268204"/>
          </a:xfrm>
          <a:prstGeom prst="rect">
            <a:avLst/>
          </a:prstGeom>
        </p:spPr>
      </p:pic>
    </p:spTree>
    <p:extLst>
      <p:ext uri="{BB962C8B-B14F-4D97-AF65-F5344CB8AC3E}">
        <p14:creationId xmlns:p14="http://schemas.microsoft.com/office/powerpoint/2010/main" val="42737279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18F46-DE82-9449-74B2-2D698F220F28}"/>
              </a:ext>
            </a:extLst>
          </p:cNvPr>
          <p:cNvSpPr txBox="1"/>
          <p:nvPr/>
        </p:nvSpPr>
        <p:spPr>
          <a:xfrm>
            <a:off x="1307253" y="447040"/>
            <a:ext cx="7342293" cy="492412"/>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US" sz="2000" dirty="0">
                <a:latin typeface="Times New Roman" panose="02020603050405020304" pitchFamily="18" charset="0"/>
                <a:ea typeface="Calibri"/>
                <a:cs typeface="Times New Roman" panose="02020603050405020304" pitchFamily="18" charset="0"/>
                <a:sym typeface="Calibri"/>
              </a:rPr>
              <a:t>S</a:t>
            </a:r>
            <a:r>
              <a:rPr lang="en-IN" sz="2000" dirty="0">
                <a:latin typeface="Times New Roman" panose="02020603050405020304" pitchFamily="18" charset="0"/>
                <a:ea typeface="Calibri"/>
                <a:cs typeface="Times New Roman" panose="02020603050405020304" pitchFamily="18" charset="0"/>
                <a:sym typeface="Calibri"/>
              </a:rPr>
              <a:t>OFTWARE REQUIREMENTS</a:t>
            </a:r>
            <a:endParaRPr lang="en-US" sz="20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3" name="TextBox 2">
            <a:extLst>
              <a:ext uri="{FF2B5EF4-FFF2-40B4-BE49-F238E27FC236}">
                <a16:creationId xmlns:a16="http://schemas.microsoft.com/office/drawing/2014/main" id="{423CC26B-06C7-C690-2700-18021C22234D}"/>
              </a:ext>
            </a:extLst>
          </p:cNvPr>
          <p:cNvSpPr txBox="1"/>
          <p:nvPr/>
        </p:nvSpPr>
        <p:spPr>
          <a:xfrm>
            <a:off x="1117600" y="1144692"/>
            <a:ext cx="6543040" cy="1292631"/>
          </a:xfrm>
          <a:prstGeom prst="rect">
            <a:avLst/>
          </a:prstGeom>
          <a:noFill/>
          <a:ln>
            <a:noFill/>
          </a:ln>
        </p:spPr>
        <p:txBody>
          <a:bodyPr spcFirstLastPara="1" wrap="square" lIns="91425" tIns="91425" rIns="91425" bIns="91425" rtlCol="0" anchor="t" anchorCtr="0">
            <a:spAutoFit/>
          </a:bodyPr>
          <a:lstStyle/>
          <a:p>
            <a:pPr marR="0" algn="l" rtl="0">
              <a:lnSpc>
                <a:spcPct val="100000"/>
              </a:lnSpc>
              <a:spcBef>
                <a:spcPts val="0"/>
              </a:spcBef>
              <a:spcAft>
                <a:spcPts val="0"/>
              </a:spcAft>
              <a:buClr>
                <a:srgbClr val="000000"/>
              </a:buClr>
              <a:buSzPts val="3300"/>
            </a:pPr>
            <a:r>
              <a:rPr lang="en-US" sz="1800" dirty="0">
                <a:latin typeface="Times New Roman" panose="02020603050405020304" pitchFamily="18" charset="0"/>
                <a:ea typeface="Calibri"/>
                <a:cs typeface="Times New Roman" panose="02020603050405020304" pitchFamily="18" charset="0"/>
                <a:sym typeface="Calibri"/>
              </a:rPr>
              <a:t>-  </a:t>
            </a:r>
            <a:r>
              <a:rPr lang="en-US" sz="1800" dirty="0" err="1">
                <a:latin typeface="Times New Roman" panose="02020603050405020304" pitchFamily="18" charset="0"/>
                <a:ea typeface="Calibri"/>
                <a:cs typeface="Times New Roman" panose="02020603050405020304" pitchFamily="18" charset="0"/>
                <a:sym typeface="Calibri"/>
              </a:rPr>
              <a:t>O</a:t>
            </a:r>
            <a:r>
              <a:rPr lang="en-US" sz="1800" b="0" i="0" u="none" strike="noStrike" cap="none" dirty="0" err="1">
                <a:solidFill>
                  <a:srgbClr val="000000"/>
                </a:solidFill>
                <a:latin typeface="Times New Roman" panose="02020603050405020304" pitchFamily="18" charset="0"/>
                <a:ea typeface="Calibri"/>
                <a:cs typeface="Times New Roman" panose="02020603050405020304" pitchFamily="18" charset="0"/>
                <a:sym typeface="Calibri"/>
              </a:rPr>
              <a:t>peratingSystem</a:t>
            </a:r>
            <a:r>
              <a:rPr lang="en-US"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 windows 8 and above</a:t>
            </a:r>
          </a:p>
          <a:p>
            <a:pPr marR="0" algn="l" rtl="0">
              <a:lnSpc>
                <a:spcPct val="100000"/>
              </a:lnSpc>
              <a:spcBef>
                <a:spcPts val="0"/>
              </a:spcBef>
              <a:spcAft>
                <a:spcPts val="0"/>
              </a:spcAft>
              <a:buClr>
                <a:srgbClr val="000000"/>
              </a:buClr>
              <a:buSzPts val="3300"/>
            </a:pPr>
            <a:r>
              <a:rPr lang="en-US" sz="1800" dirty="0">
                <a:latin typeface="Times New Roman" panose="02020603050405020304" pitchFamily="18" charset="0"/>
                <a:ea typeface="Calibri"/>
                <a:cs typeface="Times New Roman" panose="02020603050405020304" pitchFamily="18" charset="0"/>
                <a:sym typeface="Calibri"/>
              </a:rPr>
              <a:t>-  Coding Language used : python</a:t>
            </a:r>
          </a:p>
          <a:p>
            <a:pPr marR="0" algn="l" rtl="0">
              <a:lnSpc>
                <a:spcPct val="100000"/>
              </a:lnSpc>
              <a:spcBef>
                <a:spcPts val="0"/>
              </a:spcBef>
              <a:spcAft>
                <a:spcPts val="0"/>
              </a:spcAft>
              <a:buClr>
                <a:srgbClr val="000000"/>
              </a:buClr>
              <a:buSzPts val="3300"/>
            </a:pPr>
            <a:r>
              <a:rPr lang="en-US"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  Algorithms used : Logistic Regression.</a:t>
            </a:r>
          </a:p>
          <a:p>
            <a:pPr marR="0" algn="l" rtl="0">
              <a:lnSpc>
                <a:spcPct val="100000"/>
              </a:lnSpc>
              <a:spcBef>
                <a:spcPts val="0"/>
              </a:spcBef>
              <a:spcAft>
                <a:spcPts val="0"/>
              </a:spcAft>
              <a:buClr>
                <a:srgbClr val="000000"/>
              </a:buClr>
              <a:buSzPts val="3300"/>
            </a:pPr>
            <a:endParaRPr lang="en-US" sz="18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4" name="TextBox 3">
            <a:extLst>
              <a:ext uri="{FF2B5EF4-FFF2-40B4-BE49-F238E27FC236}">
                <a16:creationId xmlns:a16="http://schemas.microsoft.com/office/drawing/2014/main" id="{916364F2-34EB-A1D7-D783-ED5A3AD8170F}"/>
              </a:ext>
            </a:extLst>
          </p:cNvPr>
          <p:cNvSpPr txBox="1"/>
          <p:nvPr/>
        </p:nvSpPr>
        <p:spPr>
          <a:xfrm>
            <a:off x="1185334" y="1791008"/>
            <a:ext cx="5249333" cy="1000244"/>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endParaRPr lang="en-US" sz="3300" b="0" i="0" u="none" strike="noStrike" cap="none" dirty="0">
              <a:solidFill>
                <a:srgbClr val="000000"/>
              </a:solidFill>
              <a:latin typeface="Calibri"/>
              <a:ea typeface="Calibri"/>
              <a:cs typeface="Calibri"/>
              <a:sym typeface="Calibri"/>
            </a:endParaRPr>
          </a:p>
          <a:p>
            <a:pPr marL="0" marR="0" indent="0" algn="l" rtl="0">
              <a:lnSpc>
                <a:spcPct val="100000"/>
              </a:lnSpc>
              <a:spcBef>
                <a:spcPts val="0"/>
              </a:spcBef>
              <a:spcAft>
                <a:spcPts val="0"/>
              </a:spcAft>
              <a:buClr>
                <a:srgbClr val="000000"/>
              </a:buClr>
              <a:buSzPts val="3300"/>
              <a:buFont typeface="Arial"/>
              <a:buNone/>
            </a:pPr>
            <a:r>
              <a:rPr lang="en-IN" sz="2000" b="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rPr>
              <a:t>HARDWARE REQUIREMENTS</a:t>
            </a:r>
          </a:p>
        </p:txBody>
      </p:sp>
      <p:sp>
        <p:nvSpPr>
          <p:cNvPr id="5" name="TextBox 4">
            <a:extLst>
              <a:ext uri="{FF2B5EF4-FFF2-40B4-BE49-F238E27FC236}">
                <a16:creationId xmlns:a16="http://schemas.microsoft.com/office/drawing/2014/main" id="{97E00610-BC9F-A5FF-8292-F0585D6EB5A1}"/>
              </a:ext>
            </a:extLst>
          </p:cNvPr>
          <p:cNvSpPr txBox="1"/>
          <p:nvPr/>
        </p:nvSpPr>
        <p:spPr>
          <a:xfrm>
            <a:off x="1117600" y="2973494"/>
            <a:ext cx="5635413" cy="738633"/>
          </a:xfrm>
          <a:prstGeom prst="rect">
            <a:avLst/>
          </a:prstGeom>
          <a:noFill/>
          <a:ln>
            <a:noFill/>
          </a:ln>
        </p:spPr>
        <p:txBody>
          <a:bodyPr spcFirstLastPara="1" wrap="square" lIns="91425" tIns="91425" rIns="91425" bIns="91425" rtlCol="0" anchor="t" anchorCtr="0">
            <a:spAutoFit/>
          </a:bodyPr>
          <a:lstStyle/>
          <a:p>
            <a:pPr marL="0" marR="0" indent="0" algn="l" rtl="0">
              <a:lnSpc>
                <a:spcPct val="100000"/>
              </a:lnSpc>
              <a:spcBef>
                <a:spcPts val="0"/>
              </a:spcBef>
              <a:spcAft>
                <a:spcPts val="0"/>
              </a:spcAft>
              <a:buClr>
                <a:srgbClr val="000000"/>
              </a:buClr>
              <a:buSzPts val="3300"/>
              <a:buFont typeface="Arial"/>
              <a:buNone/>
            </a:pPr>
            <a:r>
              <a:rPr lang="en-US" sz="1800" b="0" i="0" u="none" strike="noStrike" cap="none" dirty="0">
                <a:solidFill>
                  <a:srgbClr val="000000"/>
                </a:solidFill>
                <a:latin typeface="Calibri"/>
                <a:ea typeface="Calibri"/>
                <a:cs typeface="Calibri"/>
                <a:sym typeface="Calibri"/>
              </a:rPr>
              <a:t>- HARD DISK: 40GB</a:t>
            </a:r>
          </a:p>
          <a:p>
            <a:pPr marL="0" marR="0" indent="0" algn="l" rtl="0">
              <a:lnSpc>
                <a:spcPct val="100000"/>
              </a:lnSpc>
              <a:spcBef>
                <a:spcPts val="0"/>
              </a:spcBef>
              <a:spcAft>
                <a:spcPts val="0"/>
              </a:spcAft>
              <a:buClr>
                <a:srgbClr val="000000"/>
              </a:buClr>
              <a:buSzPts val="3300"/>
              <a:buFont typeface="Arial"/>
              <a:buNone/>
            </a:pPr>
            <a:r>
              <a:rPr lang="en-US" sz="1800" dirty="0">
                <a:latin typeface="Calibri"/>
                <a:ea typeface="Calibri"/>
                <a:cs typeface="Calibri"/>
                <a:sym typeface="Calibri"/>
              </a:rPr>
              <a:t>- RAM : 4 OR 8 GB</a:t>
            </a:r>
            <a:endParaRPr lang="en-IN" sz="18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70236276"/>
      </p:ext>
    </p:extLst>
  </p:cSld>
  <p:clrMapOvr>
    <a:masterClrMapping/>
  </p:clrMapOvr>
  <p:transition spd="slow">
    <p:wipe/>
  </p:transition>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anchor="t" anchorCtr="0">
        <a:spAutoFit/>
      </a:bodyPr>
      <a:lstStyle>
        <a:defPPr marL="0" marR="0" indent="0" algn="l" rtl="0">
          <a:lnSpc>
            <a:spcPct val="100000"/>
          </a:lnSpc>
          <a:spcBef>
            <a:spcPts val="0"/>
          </a:spcBef>
          <a:spcAft>
            <a:spcPts val="0"/>
          </a:spcAft>
          <a:buClr>
            <a:srgbClr val="000000"/>
          </a:buClr>
          <a:buSzPts val="3300"/>
          <a:buFont typeface="Arial"/>
          <a:buNone/>
          <a:defRPr sz="3300" b="0" i="0" u="none" strike="noStrike" cap="none" dirty="0">
            <a:solidFill>
              <a:srgbClr val="000000"/>
            </a:solidFill>
            <a:latin typeface="Calibri"/>
            <a:ea typeface="Calibri"/>
            <a:cs typeface="Calibri"/>
            <a:sym typeface="Calibri"/>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684</Words>
  <Application>Microsoft Office PowerPoint</Application>
  <PresentationFormat>On-screen Show (16:9)</PresentationFormat>
  <Paragraphs>71</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Cambria</vt:lpstr>
      <vt:lpstr>Söhne</vt:lpstr>
      <vt:lpstr>Times New Roman</vt:lpstr>
      <vt:lpstr>1_Office Theme</vt:lpstr>
      <vt:lpstr>PowerPoint Presentation</vt:lpstr>
      <vt:lpstr>       ABSTRACT</vt:lpstr>
      <vt:lpstr>PROBLEM STATEMENT:</vt:lpstr>
      <vt:lpstr>       MOTIVATION</vt:lpstr>
      <vt:lpstr>       OBJECTIVE</vt:lpstr>
      <vt:lpstr>         EXISTING SYSTEM</vt:lpstr>
      <vt:lpstr>        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dc:creator>
  <cp:lastModifiedBy>Tejaswini Eega</cp:lastModifiedBy>
  <cp:revision>19</cp:revision>
  <dcterms:modified xsi:type="dcterms:W3CDTF">2023-09-30T05:20:57Z</dcterms:modified>
</cp:coreProperties>
</file>